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7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98"/>
    <p:restoredTop sz="94628"/>
  </p:normalViewPr>
  <p:slideViewPr>
    <p:cSldViewPr snapToGrid="0" snapToObjects="1">
      <p:cViewPr>
        <p:scale>
          <a:sx n="68" d="100"/>
          <a:sy n="68" d="100"/>
        </p:scale>
        <p:origin x="144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41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599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6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5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69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51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1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19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76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36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499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9/8/24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01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6" r:id="rId6"/>
    <p:sldLayoutId id="2147483761" r:id="rId7"/>
    <p:sldLayoutId id="2147483762" r:id="rId8"/>
    <p:sldLayoutId id="2147483763" r:id="rId9"/>
    <p:sldLayoutId id="2147483765" r:id="rId10"/>
    <p:sldLayoutId id="214748376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73122F-D466-4F08-90FA-0038F7AC2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71201FD-B9B8-44FB-827C-2B72B2C61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ED50380-B737-4843-B657-D1F72ECE0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838A1CE-8855-4800-8759-A56D50C74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60E8BB7-1962-48A1-AE75-138B858AD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4B998B9-5288-4CE0-B72D-57048D824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1CCB6E9-345A-4FF8-A88D-3E5CF21D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1318E85-96B6-461C-8287-F6CA4968C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6BFD751-AAE9-43DB-8D9F-FBD0019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33B7E8-7994-46BB-A708-1BAEAE9A4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E24BAA5-7F61-4495-857C-97EDFC96F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16A69CD-5F58-4D4E-8784-EF04768B3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B01CAAA-9CED-4D6E-94EF-252DDFCB7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46C2E15-6DB9-400F-A463-3A74881199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548849A-5ABA-4068-B1B8-628853773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026C35F-2E6D-487D-B9F7-C4FEC99C2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C96CD3E-B1D7-4FEB-A4C4-9D2224756E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5504DA9-0960-480F-A0D1-43F798BA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D211248-4214-4C32-9181-236A50543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C8DA7D9-8888-4AE1-88A9-070E3D39A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5EF6DF4-75E2-40AE-898D-8439C1A1B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EB5A874-B7FD-462A-B169-E7FDB5AA6C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E40B800-A1C4-40CF-B676-3714D7BC6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9DC799A-8E1B-473C-8A5C-61A7E6E17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41FE59-669C-46CE-BD6B-BCC0E38E3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38A03C7-4888-469E-B83E-68A5A252F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949D6E2-575B-4B3B-9200-F89FF6263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192BECB-21C3-4E10-BA4A-1A40B32FE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399FED6-669D-4F33-B077-DCABEE44C4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F0A4E8B-1AAA-4226-98A8-D787BCF2A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9842F70-1987-4D9B-A998-AB1CA140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2A5A85E-17B3-4952-B61F-2F5B41D63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B1FC6E2-FA10-41E8-AD12-66A1CF983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A34AD5-DF41-4F40-8100-5833140A10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3956389"/>
            <a:ext cx="6391422" cy="2438354"/>
          </a:xfrm>
        </p:spPr>
        <p:txBody>
          <a:bodyPr anchor="t">
            <a:normAutofit fontScale="90000"/>
          </a:bodyPr>
          <a:lstStyle/>
          <a:p>
            <a:r>
              <a:rPr lang="en-US" b="1" dirty="0"/>
              <a:t>Understanding VPN Technology: From Zero to Hero</a:t>
            </a:r>
            <a:br>
              <a:rPr lang="en-US" b="1" dirty="0"/>
            </a:br>
            <a:endParaRPr lang="en-AE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F5A46F-4161-7543-A823-BBDA62A45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68814" y="3956389"/>
            <a:ext cx="4531916" cy="2421078"/>
          </a:xfrm>
        </p:spPr>
        <p:txBody>
          <a:bodyPr anchor="t">
            <a:normAutofit/>
          </a:bodyPr>
          <a:lstStyle/>
          <a:p>
            <a:r>
              <a:rPr lang="en-US" sz="4000" dirty="0" err="1"/>
              <a:t>Mhd</a:t>
            </a:r>
            <a:r>
              <a:rPr lang="en-US" sz="4000" dirty="0"/>
              <a:t> Zaid Al </a:t>
            </a:r>
            <a:r>
              <a:rPr lang="en-US" sz="4000" dirty="0" err="1"/>
              <a:t>Nahhas</a:t>
            </a:r>
            <a:endParaRPr lang="en-US" sz="4000" dirty="0"/>
          </a:p>
          <a:p>
            <a:r>
              <a:rPr lang="en-US" sz="4000" dirty="0"/>
              <a:t>9 / 9 / 2024</a:t>
            </a:r>
          </a:p>
        </p:txBody>
      </p:sp>
      <p:pic>
        <p:nvPicPr>
          <p:cNvPr id="4" name="Picture 3" descr="Topview of mint green workspace with laptop, coffee, notebook, pen, glasses, and mouse">
            <a:extLst>
              <a:ext uri="{FF2B5EF4-FFF2-40B4-BE49-F238E27FC236}">
                <a16:creationId xmlns:a16="http://schemas.microsoft.com/office/drawing/2014/main" id="{89844E23-5F99-C500-E4BA-C725E5771A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8503"/>
          <a:stretch/>
        </p:blipFill>
        <p:spPr>
          <a:xfrm>
            <a:off x="-6214" y="10"/>
            <a:ext cx="12214825" cy="3383374"/>
          </a:xfrm>
          <a:custGeom>
            <a:avLst/>
            <a:gdLst/>
            <a:ahLst/>
            <a:cxnLst/>
            <a:rect l="l" t="t" r="r" b="b"/>
            <a:pathLst>
              <a:path w="12214825" h="3383384">
                <a:moveTo>
                  <a:pt x="12213819" y="0"/>
                </a:moveTo>
                <a:cubicBezTo>
                  <a:pt x="12213819" y="29107"/>
                  <a:pt x="12214067" y="89770"/>
                  <a:pt x="12214502" y="174101"/>
                </a:cubicBezTo>
                <a:lnTo>
                  <a:pt x="12214825" y="234681"/>
                </a:lnTo>
                <a:lnTo>
                  <a:pt x="12214825" y="2718323"/>
                </a:lnTo>
                <a:lnTo>
                  <a:pt x="11377417" y="2725712"/>
                </a:lnTo>
                <a:cubicBezTo>
                  <a:pt x="7318291" y="2799276"/>
                  <a:pt x="6189525" y="3387660"/>
                  <a:pt x="3246747" y="3383361"/>
                </a:cubicBezTo>
                <a:cubicBezTo>
                  <a:pt x="2493396" y="3382260"/>
                  <a:pt x="1619330" y="3339570"/>
                  <a:pt x="544071" y="3235389"/>
                </a:cubicBezTo>
                <a:lnTo>
                  <a:pt x="19466" y="3181198"/>
                </a:lnTo>
                <a:cubicBezTo>
                  <a:pt x="22117" y="2650999"/>
                  <a:pt x="12840" y="2122787"/>
                  <a:pt x="3563" y="1594575"/>
                </a:cubicBezTo>
                <a:lnTo>
                  <a:pt x="0" y="1239098"/>
                </a:lnTo>
                <a:lnTo>
                  <a:pt x="0" y="7944"/>
                </a:lnTo>
                <a:close/>
              </a:path>
            </a:pathLst>
          </a:custGeom>
        </p:spPr>
      </p:pic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27D6616B-CA16-4E7A-AD49-69268088A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2" y="4239706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17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2D3B7-4707-724B-94A8-A01CF516D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Limitations of VPNs</a:t>
            </a:r>
            <a:endParaRPr lang="en-A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64B43-4251-D54E-A82D-26ADBC35A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VPNs protect privacy but do not provide complete anonymity.</a:t>
            </a:r>
          </a:p>
          <a:p>
            <a:pPr marL="0" indent="0">
              <a:buNone/>
            </a:pPr>
            <a:r>
              <a:rPr lang="en-US" sz="3600" dirty="0"/>
              <a:t>• Speed reduction due to encryption overhead.</a:t>
            </a:r>
          </a:p>
          <a:p>
            <a:pPr marL="0" indent="0">
              <a:buNone/>
            </a:pPr>
            <a:r>
              <a:rPr lang="en-US" sz="3600" dirty="0"/>
              <a:t>• Websites blocking VPN IPs.</a:t>
            </a:r>
          </a:p>
          <a:p>
            <a:pPr marL="0" indent="0">
              <a:buNone/>
            </a:pPr>
            <a:r>
              <a:rPr lang="en-US" sz="3600" dirty="0"/>
              <a:t>• VPN provider logging policies (choosing a no-log provider is essential).</a:t>
            </a:r>
          </a:p>
          <a:p>
            <a:pPr marL="0" indent="0">
              <a:buNone/>
            </a:pPr>
            <a:endParaRPr lang="en-AE" sz="3600" dirty="0"/>
          </a:p>
        </p:txBody>
      </p:sp>
    </p:spTree>
    <p:extLst>
      <p:ext uri="{BB962C8B-B14F-4D97-AF65-F5344CB8AC3E}">
        <p14:creationId xmlns:p14="http://schemas.microsoft.com/office/powerpoint/2010/main" val="2519382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06DF7-E915-B245-9B65-069337B46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Can ISPs Decrypt VPN Traffic?</a:t>
            </a:r>
            <a:endParaRPr lang="en-A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A81C3-EA34-254B-8CB2-E2EC82EB2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ISPs cannot decrypt VPN traffic due to strong encryption algorithms like AES-256.</a:t>
            </a:r>
          </a:p>
          <a:p>
            <a:pPr marL="0" indent="0">
              <a:buNone/>
            </a:pPr>
            <a:r>
              <a:rPr lang="en-US" sz="3600" dirty="0"/>
              <a:t>• They may detect VPN traffic, but the data remains unreadable.</a:t>
            </a:r>
          </a:p>
        </p:txBody>
      </p:sp>
    </p:spTree>
    <p:extLst>
      <p:ext uri="{BB962C8B-B14F-4D97-AF65-F5344CB8AC3E}">
        <p14:creationId xmlns:p14="http://schemas.microsoft.com/office/powerpoint/2010/main" val="2724147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132D-69C0-744A-9BD7-CBB0C9EF4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ISPs Detect VPN Traffic</a:t>
            </a:r>
            <a:endParaRPr lang="en-A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DCC69-3410-4242-9093-C2ED2CC09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• Known VPN IP address databases.</a:t>
            </a:r>
          </a:p>
          <a:p>
            <a:pPr marL="0" indent="0">
              <a:buNone/>
            </a:pPr>
            <a:r>
              <a:rPr lang="en-US" sz="3600" dirty="0"/>
              <a:t>• Deep Packet Inspection (DPI) to detect encryption patterns.</a:t>
            </a:r>
          </a:p>
          <a:p>
            <a:pPr marL="0" indent="0">
              <a:buNone/>
            </a:pPr>
            <a:r>
              <a:rPr lang="en-US" sz="3600" dirty="0"/>
              <a:t>• Protocol identification, e.g., OpenVPN or </a:t>
            </a:r>
            <a:r>
              <a:rPr lang="en-US" sz="3600" dirty="0" err="1"/>
              <a:t>WireGuard</a:t>
            </a:r>
            <a:r>
              <a:rPr lang="en-US" sz="3600" dirty="0"/>
              <a:t>.</a:t>
            </a:r>
          </a:p>
          <a:p>
            <a:pPr marL="0" indent="0">
              <a:buNone/>
            </a:pPr>
            <a:endParaRPr lang="en-AE" sz="3600" dirty="0"/>
          </a:p>
        </p:txBody>
      </p:sp>
    </p:spTree>
    <p:extLst>
      <p:ext uri="{BB962C8B-B14F-4D97-AF65-F5344CB8AC3E}">
        <p14:creationId xmlns:p14="http://schemas.microsoft.com/office/powerpoint/2010/main" val="3399319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23023-1E11-FA4B-8C42-88E0A0A91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 VPN?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C3671-AA93-B54A-9A87-C90C58C21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8" y="2340130"/>
            <a:ext cx="11291371" cy="41559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• A Virtual Private Network (VPN) creates a secure, encrypted connection between your device and a VPN server.</a:t>
            </a:r>
          </a:p>
          <a:p>
            <a:pPr marL="0" indent="0">
              <a:buNone/>
            </a:pPr>
            <a:r>
              <a:rPr lang="en-US" sz="4000" dirty="0"/>
              <a:t>• It allows you to browse the internet with increased privacy and security, masking your IP address.</a:t>
            </a:r>
          </a:p>
          <a:p>
            <a:endParaRPr lang="en-AE" sz="4000" dirty="0"/>
          </a:p>
        </p:txBody>
      </p:sp>
    </p:spTree>
    <p:extLst>
      <p:ext uri="{BB962C8B-B14F-4D97-AF65-F5344CB8AC3E}">
        <p14:creationId xmlns:p14="http://schemas.microsoft.com/office/powerpoint/2010/main" val="1096979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EFC4B-C9A0-744B-8AE1-3A432CED0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D48DD-4E98-E647-93E6-3B327B40B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A7319D-41EA-0944-B594-D1169F5F13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03"/>
          <a:stretch/>
        </p:blipFill>
        <p:spPr>
          <a:xfrm>
            <a:off x="519628" y="0"/>
            <a:ext cx="11531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150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B9F36-7BA5-B942-8862-E0E03935D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b="1" dirty="0"/>
              <a:t>How the Internet Works Without VPN</a:t>
            </a:r>
            <a:endParaRPr lang="en-A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ECCE6-7CE4-E34F-B462-4DD6C2B5E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600" dirty="0"/>
              <a:t>• Devices connect to the internet through the Internet Service Provider (ISP).</a:t>
            </a:r>
          </a:p>
          <a:p>
            <a:pPr marL="0" indent="0">
              <a:buNone/>
            </a:pPr>
            <a:r>
              <a:rPr lang="en-US" sz="3600" dirty="0"/>
              <a:t>• ISPs assign public IP addresses and route data to the global internet.</a:t>
            </a:r>
          </a:p>
          <a:p>
            <a:pPr marL="0" indent="0">
              <a:buNone/>
            </a:pPr>
            <a:r>
              <a:rPr lang="en-US" sz="3600" dirty="0"/>
              <a:t>• Data travels unencrypted, and the ISP can monitor your activities.</a:t>
            </a:r>
          </a:p>
        </p:txBody>
      </p:sp>
    </p:spTree>
    <p:extLst>
      <p:ext uri="{BB962C8B-B14F-4D97-AF65-F5344CB8AC3E}">
        <p14:creationId xmlns:p14="http://schemas.microsoft.com/office/powerpoint/2010/main" val="3068196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93B35-2902-3145-978F-A511241A0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b="1" dirty="0"/>
              <a:t>Why Use a VPN?</a:t>
            </a:r>
            <a:endParaRPr lang="en-A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1FDEB-DD9C-8245-ABE7-A376A6AC9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8" y="2340130"/>
            <a:ext cx="11310422" cy="436546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• </a:t>
            </a:r>
            <a:r>
              <a:rPr lang="en-US" sz="3200" b="1" dirty="0"/>
              <a:t>Security</a:t>
            </a:r>
            <a:r>
              <a:rPr lang="en-US" sz="3200" dirty="0"/>
              <a:t>: Encrypts data, protecting sensitive information (e.g., passwords, financial transactions).</a:t>
            </a:r>
          </a:p>
          <a:p>
            <a:r>
              <a:rPr lang="en-US" sz="3200" dirty="0"/>
              <a:t>• </a:t>
            </a:r>
            <a:r>
              <a:rPr lang="en-US" sz="3200" b="1" dirty="0"/>
              <a:t>Bypass Geo-Restrictions</a:t>
            </a:r>
            <a:r>
              <a:rPr lang="en-US" sz="3200" dirty="0"/>
              <a:t>: Access content not available in your location.</a:t>
            </a:r>
          </a:p>
          <a:p>
            <a:r>
              <a:rPr lang="en-US" sz="3200" dirty="0"/>
              <a:t>• </a:t>
            </a:r>
            <a:r>
              <a:rPr lang="en-US" sz="3200" b="1" dirty="0"/>
              <a:t>Avoid Censorship</a:t>
            </a:r>
            <a:r>
              <a:rPr lang="en-US" sz="3200" dirty="0"/>
              <a:t>: Circumvent governmental or institutional content blocks.</a:t>
            </a:r>
          </a:p>
          <a:p>
            <a:r>
              <a:rPr lang="en-US" sz="3200" dirty="0"/>
              <a:t>• </a:t>
            </a:r>
            <a:r>
              <a:rPr lang="en-US" sz="3200" b="1" dirty="0"/>
              <a:t>Public Wi-Fi Protection</a:t>
            </a:r>
            <a:r>
              <a:rPr lang="en-US" sz="3200" dirty="0"/>
              <a:t>: Ensures your data is safe from hackers on unsecured networks.</a:t>
            </a:r>
          </a:p>
        </p:txBody>
      </p:sp>
    </p:spTree>
    <p:extLst>
      <p:ext uri="{BB962C8B-B14F-4D97-AF65-F5344CB8AC3E}">
        <p14:creationId xmlns:p14="http://schemas.microsoft.com/office/powerpoint/2010/main" val="2379062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5017A-6331-2449-9A65-A0EDC2F41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Role of IP Addresses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43444-DF13-2742-9C63-326CC11ED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dirty="0"/>
              <a:t>• Public IP addresses are routable and visible to websites and other services.</a:t>
            </a:r>
          </a:p>
          <a:p>
            <a:pPr marL="0" indent="0">
              <a:buNone/>
            </a:pPr>
            <a:r>
              <a:rPr lang="en-US" sz="3200" dirty="0"/>
              <a:t>• Private IP addresses are used within local networks, converted to public IPs through NAT (Network Address Translation).</a:t>
            </a:r>
          </a:p>
          <a:p>
            <a:pPr marL="0" indent="0">
              <a:buNone/>
            </a:pPr>
            <a:r>
              <a:rPr lang="en-US" sz="3200" dirty="0"/>
              <a:t>• ISPs buy blocks of IP addresses from regional internet registries like IANA and distribute them to their customers.</a:t>
            </a:r>
          </a:p>
        </p:txBody>
      </p:sp>
    </p:spTree>
    <p:extLst>
      <p:ext uri="{BB962C8B-B14F-4D97-AF65-F5344CB8AC3E}">
        <p14:creationId xmlns:p14="http://schemas.microsoft.com/office/powerpoint/2010/main" val="3470005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D12AF-5B88-0949-93C1-B7165556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b="1" dirty="0"/>
              <a:t>Step-by-Step VPN Process</a:t>
            </a:r>
            <a:endParaRPr lang="en-A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D7119-CDF1-AB41-B0ED-A0C7A083B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1. Device connects to the VPN server using encryption.</a:t>
            </a:r>
          </a:p>
          <a:p>
            <a:pPr marL="0" indent="0">
              <a:buNone/>
            </a:pPr>
            <a:r>
              <a:rPr lang="en-US" sz="3200" dirty="0"/>
              <a:t>2. All internet traffic is routed through the VPN tunnel.</a:t>
            </a:r>
          </a:p>
          <a:p>
            <a:pPr marL="0" indent="0">
              <a:buNone/>
            </a:pPr>
            <a:r>
              <a:rPr lang="en-US" sz="3200" dirty="0"/>
              <a:t>3. VPN server decrypts the data and forwards it to the destination.</a:t>
            </a:r>
          </a:p>
          <a:p>
            <a:pPr marL="0" indent="0">
              <a:buNone/>
            </a:pPr>
            <a:r>
              <a:rPr lang="en-US" sz="3200" dirty="0"/>
              <a:t>4. The website sees the VPN server’s IP address, not yours.</a:t>
            </a:r>
          </a:p>
        </p:txBody>
      </p:sp>
    </p:spTree>
    <p:extLst>
      <p:ext uri="{BB962C8B-B14F-4D97-AF65-F5344CB8AC3E}">
        <p14:creationId xmlns:p14="http://schemas.microsoft.com/office/powerpoint/2010/main" val="2106238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64BA5-97B2-834A-AAA5-80EB893B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How a VPN Works.mp4" descr="How a VPN Works.mp4">
            <a:hlinkClick r:id="" action="ppaction://media"/>
            <a:extLst>
              <a:ext uri="{FF2B5EF4-FFF2-40B4-BE49-F238E27FC236}">
                <a16:creationId xmlns:a16="http://schemas.microsoft.com/office/drawing/2014/main" id="{A25B873B-B70E-884E-90FA-39299F8BEC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3" y="0"/>
            <a:ext cx="12191657" cy="6858000"/>
          </a:xfrm>
        </p:spPr>
      </p:pic>
    </p:spTree>
    <p:extLst>
      <p:ext uri="{BB962C8B-B14F-4D97-AF65-F5344CB8AC3E}">
        <p14:creationId xmlns:p14="http://schemas.microsoft.com/office/powerpoint/2010/main" val="2978793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4A5F7-A297-F447-A9E4-A26CBC393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39E168-8EAB-BB47-B1DB-033743BF6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01520" y="0"/>
            <a:ext cx="12393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705571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8E6E2"/>
      </a:lt2>
      <a:accent1>
        <a:srgbClr val="96A3C6"/>
      </a:accent1>
      <a:accent2>
        <a:srgbClr val="7FA7BA"/>
      </a:accent2>
      <a:accent3>
        <a:srgbClr val="82ACA8"/>
      </a:accent3>
      <a:accent4>
        <a:srgbClr val="77AE92"/>
      </a:accent4>
      <a:accent5>
        <a:srgbClr val="81AC84"/>
      </a:accent5>
      <a:accent6>
        <a:srgbClr val="8AAE77"/>
      </a:accent6>
      <a:hlink>
        <a:srgbClr val="908157"/>
      </a:hlink>
      <a:folHlink>
        <a:srgbClr val="7F7F7F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396</Words>
  <Application>Microsoft Macintosh PowerPoint</Application>
  <PresentationFormat>Widescreen</PresentationFormat>
  <Paragraphs>36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Grandview</vt:lpstr>
      <vt:lpstr>Wingdings</vt:lpstr>
      <vt:lpstr>CosineVTI</vt:lpstr>
      <vt:lpstr>Understanding VPN Technology: From Zero to Hero </vt:lpstr>
      <vt:lpstr>What is a VPN?</vt:lpstr>
      <vt:lpstr>PowerPoint Presentation</vt:lpstr>
      <vt:lpstr>How the Internet Works Without VPN</vt:lpstr>
      <vt:lpstr>Why Use a VPN?</vt:lpstr>
      <vt:lpstr>The Role of IP Addresses</vt:lpstr>
      <vt:lpstr>Step-by-Step VPN Process</vt:lpstr>
      <vt:lpstr>PowerPoint Presentation</vt:lpstr>
      <vt:lpstr>PowerPoint Presentation</vt:lpstr>
      <vt:lpstr>Limitations of VPNs</vt:lpstr>
      <vt:lpstr>Can ISPs Decrypt VPN Traffic?</vt:lpstr>
      <vt:lpstr>How ISPs Detect VPN Traffic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VPN Technology: From Zero to Hero </dc:title>
  <dc:creator>Mhd Zaid Alnahhas</dc:creator>
  <cp:lastModifiedBy>Mhd Zaid Alnahhas</cp:lastModifiedBy>
  <cp:revision>8</cp:revision>
  <dcterms:created xsi:type="dcterms:W3CDTF">2024-09-08T14:17:16Z</dcterms:created>
  <dcterms:modified xsi:type="dcterms:W3CDTF">2024-09-09T04:08:23Z</dcterms:modified>
</cp:coreProperties>
</file>